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72" r:id="rId3"/>
    <p:sldId id="265" r:id="rId4"/>
    <p:sldId id="269" r:id="rId5"/>
    <p:sldId id="270" r:id="rId6"/>
    <p:sldId id="281" r:id="rId7"/>
    <p:sldId id="274" r:id="rId8"/>
    <p:sldId id="275" r:id="rId9"/>
    <p:sldId id="282" r:id="rId10"/>
    <p:sldId id="277" r:id="rId11"/>
    <p:sldId id="267" r:id="rId12"/>
    <p:sldId id="273" r:id="rId13"/>
    <p:sldId id="268" r:id="rId14"/>
    <p:sldId id="271" r:id="rId15"/>
    <p:sldId id="264" r:id="rId16"/>
    <p:sldId id="260" r:id="rId17"/>
    <p:sldId id="283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6" autoAdjust="0"/>
    <p:restoredTop sz="94660"/>
  </p:normalViewPr>
  <p:slideViewPr>
    <p:cSldViewPr>
      <p:cViewPr varScale="1">
        <p:scale>
          <a:sx n="69" d="100"/>
          <a:sy n="69" d="100"/>
        </p:scale>
        <p:origin x="1232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37D47-1A5E-40AC-8E9E-75F3B0C55C69}" type="datetimeFigureOut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211E7-1A69-42E2-B520-BC346FFC4F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201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0211E7-1A69-42E2-B520-BC346FFC4F06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273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9CC965E-B9DB-4A67-97E4-9252428D829C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1C0D-F575-4965-BB58-035379BAE6C6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59E35-694A-4995-BA38-4D87112B885E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0955-B30E-4319-A76D-304AF4F5C859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EC8DC-6A4C-4DF4-8C1B-2C7B13B855B3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4271C-4435-456E-937F-19C89BC2A124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5072-796A-4836-A271-7274EFB1A580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7BA8-9F02-443C-9B13-2DFABD4E927C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8DD5-E7D6-4A90-BCF5-2CD8129008D8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62284F27-13E1-4222-8F3E-C637554D128A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6EC056EF-A9CA-4AA1-AEEE-5A8EB09F7A9E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25AF3E5-7132-4F1E-9AD4-B4CC43F1B21D}" type="datetime1">
              <a:rPr lang="zh-TW" altLang="en-US" smtClean="0"/>
              <a:pPr/>
              <a:t>2023/7/3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functions.html" TargetMode="External"/><Relationship Id="rId2" Type="http://schemas.openxmlformats.org/officeDocument/2006/relationships/hyperlink" Target="http://www.codedata.com.tw/python/python-tutorial-the-2nd-class-3-function-module-class-packag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cs.python.org/3/reference/datamodel.html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1538" y="1794935"/>
            <a:ext cx="7072362" cy="1828090"/>
          </a:xfrm>
        </p:spPr>
        <p:txBody>
          <a:bodyPr>
            <a:normAutofit/>
          </a:bodyPr>
          <a:lstStyle/>
          <a:p>
            <a:r>
              <a:rPr lang="en-US" altLang="zh-TW" dirty="0">
                <a:latin typeface="+mn-lt"/>
              </a:rPr>
              <a:t>Function (2)</a:t>
            </a:r>
            <a:endParaRPr lang="zh-TW" altLang="en-US" dirty="0">
              <a:latin typeface="+mn-lt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49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>
                <a:latin typeface="+mn-lt"/>
              </a:rPr>
              <a:t>Immutable and mutable objects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70162" y="2013124"/>
            <a:ext cx="6597228" cy="3603812"/>
          </a:xfrm>
        </p:spPr>
        <p:txBody>
          <a:bodyPr/>
          <a:lstStyle/>
          <a:p>
            <a:pPr algn="just"/>
            <a:r>
              <a:rPr lang="en-US" altLang="zh-TW" dirty="0" smtClean="0"/>
              <a:t>Argument of a function can be an immutable </a:t>
            </a:r>
            <a:r>
              <a:rPr lang="en-US" altLang="zh-TW" dirty="0"/>
              <a:t>object or a mutable </a:t>
            </a:r>
            <a:r>
              <a:rPr lang="en-US" altLang="zh-TW" dirty="0" smtClean="0"/>
              <a:t>object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10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536650" y="4105525"/>
            <a:ext cx="2592288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altLang="zh-TW" dirty="0"/>
              <a:t>def </a:t>
            </a:r>
            <a:r>
              <a:rPr lang="pt-BR" altLang="zh-TW" dirty="0">
                <a:solidFill>
                  <a:srgbClr val="0000FF"/>
                </a:solidFill>
              </a:rPr>
              <a:t>add_number</a:t>
            </a:r>
            <a:r>
              <a:rPr lang="pt-BR" altLang="zh-TW" dirty="0"/>
              <a:t>(num):</a:t>
            </a:r>
          </a:p>
          <a:p>
            <a:r>
              <a:rPr lang="pt-BR" altLang="zh-TW" dirty="0"/>
              <a:t>    num += 1</a:t>
            </a:r>
          </a:p>
          <a:p>
            <a:r>
              <a:rPr lang="pt-BR" altLang="zh-TW" dirty="0"/>
              <a:t>    </a:t>
            </a:r>
            <a:r>
              <a:rPr lang="pt-BR" altLang="zh-TW" dirty="0">
                <a:solidFill>
                  <a:srgbClr val="C00000"/>
                </a:solidFill>
              </a:rPr>
              <a:t>print</a:t>
            </a:r>
            <a:r>
              <a:rPr lang="pt-BR" altLang="zh-TW" dirty="0"/>
              <a:t>(num)</a:t>
            </a:r>
          </a:p>
          <a:p>
            <a:endParaRPr lang="pt-BR" altLang="zh-TW" dirty="0"/>
          </a:p>
          <a:p>
            <a:r>
              <a:rPr lang="pt-BR" altLang="zh-TW" dirty="0"/>
              <a:t>a = 0</a:t>
            </a:r>
          </a:p>
          <a:p>
            <a:r>
              <a:rPr lang="pt-BR" altLang="zh-TW" dirty="0"/>
              <a:t>add_number(a)</a:t>
            </a:r>
          </a:p>
          <a:p>
            <a:r>
              <a:rPr lang="pt-BR" altLang="zh-TW" dirty="0">
                <a:solidFill>
                  <a:srgbClr val="C00000"/>
                </a:solidFill>
              </a:rPr>
              <a:t>print</a:t>
            </a:r>
            <a:r>
              <a:rPr lang="pt-BR" altLang="zh-TW" dirty="0"/>
              <a:t>(a)</a:t>
            </a:r>
          </a:p>
        </p:txBody>
      </p:sp>
      <p:sp>
        <p:nvSpPr>
          <p:cNvPr id="6" name="矩形 5"/>
          <p:cNvSpPr/>
          <p:nvPr/>
        </p:nvSpPr>
        <p:spPr>
          <a:xfrm>
            <a:off x="4763034" y="4105525"/>
            <a:ext cx="2664296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altLang="zh-TW" dirty="0"/>
              <a:t>def </a:t>
            </a:r>
            <a:r>
              <a:rPr lang="pt-BR" altLang="zh-TW" dirty="0">
                <a:solidFill>
                  <a:srgbClr val="0000FF"/>
                </a:solidFill>
              </a:rPr>
              <a:t>add_number</a:t>
            </a:r>
            <a:r>
              <a:rPr lang="pt-BR" altLang="zh-TW" dirty="0"/>
              <a:t>(num):</a:t>
            </a:r>
          </a:p>
          <a:p>
            <a:r>
              <a:rPr lang="pt-BR" altLang="zh-TW" dirty="0"/>
              <a:t>    num[0] += 1</a:t>
            </a:r>
          </a:p>
          <a:p>
            <a:r>
              <a:rPr lang="pt-BR" altLang="zh-TW" dirty="0"/>
              <a:t>    </a:t>
            </a:r>
            <a:r>
              <a:rPr lang="pt-BR" altLang="zh-TW" dirty="0">
                <a:solidFill>
                  <a:srgbClr val="C00000"/>
                </a:solidFill>
              </a:rPr>
              <a:t>print</a:t>
            </a:r>
            <a:r>
              <a:rPr lang="pt-BR" altLang="zh-TW" dirty="0"/>
              <a:t>(num[0], num[1])</a:t>
            </a:r>
          </a:p>
          <a:p>
            <a:endParaRPr lang="pt-BR" altLang="zh-TW" dirty="0"/>
          </a:p>
          <a:p>
            <a:r>
              <a:rPr lang="pt-BR" altLang="zh-TW" dirty="0"/>
              <a:t>b = [0, 0]</a:t>
            </a:r>
          </a:p>
          <a:p>
            <a:r>
              <a:rPr lang="pt-BR" altLang="zh-TW" dirty="0"/>
              <a:t>add_number(b)</a:t>
            </a:r>
          </a:p>
          <a:p>
            <a:r>
              <a:rPr lang="pt-BR" altLang="zh-TW" dirty="0">
                <a:solidFill>
                  <a:srgbClr val="C00000"/>
                </a:solidFill>
              </a:rPr>
              <a:t>print</a:t>
            </a:r>
            <a:r>
              <a:rPr lang="pt-BR" altLang="zh-TW" dirty="0"/>
              <a:t>(b[0], b[1])</a:t>
            </a:r>
            <a:endParaRPr lang="zh-TW" altLang="en-US" dirty="0"/>
          </a:p>
        </p:txBody>
      </p:sp>
      <p:pic>
        <p:nvPicPr>
          <p:cNvPr id="1026" name="Picture 2" descr="C:\Users\SHWang\Desktop\高應\碩士\Python\ppt\上課檔案\resources\8_example_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5373216"/>
            <a:ext cx="216024" cy="4896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7" name="Picture 3" descr="C:\Users\SHWang\Desktop\高應\碩士\Python\ppt\上課檔案\resources\8_example_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5428607"/>
            <a:ext cx="648072" cy="448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cxnSp>
        <p:nvCxnSpPr>
          <p:cNvPr id="10" name="直線接點 9"/>
          <p:cNvCxnSpPr/>
          <p:nvPr/>
        </p:nvCxnSpPr>
        <p:spPr>
          <a:xfrm>
            <a:off x="2915816" y="4653136"/>
            <a:ext cx="86409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直線單箭頭接點 11"/>
          <p:cNvCxnSpPr/>
          <p:nvPr/>
        </p:nvCxnSpPr>
        <p:spPr>
          <a:xfrm>
            <a:off x="3779912" y="4653136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直線單箭頭接點 13"/>
          <p:cNvCxnSpPr/>
          <p:nvPr/>
        </p:nvCxnSpPr>
        <p:spPr>
          <a:xfrm>
            <a:off x="2411760" y="5805264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/>
          <p:nvPr/>
        </p:nvCxnSpPr>
        <p:spPr>
          <a:xfrm>
            <a:off x="6876256" y="4797152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直線單箭頭接點 15"/>
          <p:cNvCxnSpPr/>
          <p:nvPr/>
        </p:nvCxnSpPr>
        <p:spPr>
          <a:xfrm>
            <a:off x="6300192" y="580526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8785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+mn-lt"/>
              </a:rPr>
              <a:t>Return </a:t>
            </a:r>
            <a:r>
              <a:rPr lang="en-US" altLang="zh-TW" sz="4000" dirty="0" smtClean="0">
                <a:latin typeface="+mn-lt"/>
              </a:rPr>
              <a:t>data</a:t>
            </a:r>
            <a:endParaRPr lang="zh-TW" altLang="en-US" sz="4000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79442" y="1844824"/>
            <a:ext cx="6476934" cy="3603812"/>
          </a:xfrm>
        </p:spPr>
        <p:txBody>
          <a:bodyPr/>
          <a:lstStyle/>
          <a:p>
            <a:pPr algn="just"/>
            <a:r>
              <a:rPr lang="en-US" altLang="zh-TW" dirty="0"/>
              <a:t>Use the return keyword in the function to return  the result </a:t>
            </a:r>
            <a:r>
              <a:rPr lang="en-US" altLang="zh-TW" dirty="0" smtClean="0"/>
              <a:t>of </a:t>
            </a:r>
            <a:r>
              <a:rPr lang="en-US" altLang="zh-TW" dirty="0"/>
              <a:t>the </a:t>
            </a:r>
            <a:r>
              <a:rPr lang="en-US" altLang="zh-TW" dirty="0" smtClean="0"/>
              <a:t>function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11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2051720" y="3140968"/>
            <a:ext cx="4572000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altLang="zh-TW" sz="2000" dirty="0"/>
              <a:t>def add(a, b ,c):</a:t>
            </a:r>
          </a:p>
          <a:p>
            <a:r>
              <a:rPr lang="en-US" altLang="zh-TW" sz="2000" dirty="0"/>
              <a:t>    </a:t>
            </a:r>
            <a:r>
              <a:rPr lang="en-US" altLang="zh-TW" sz="2000" dirty="0">
                <a:solidFill>
                  <a:schemeClr val="tx1"/>
                </a:solidFill>
              </a:rPr>
              <a:t>d = </a:t>
            </a:r>
            <a:r>
              <a:rPr lang="en-US" altLang="zh-TW" sz="2000" dirty="0" err="1">
                <a:solidFill>
                  <a:schemeClr val="tx1"/>
                </a:solidFill>
              </a:rPr>
              <a:t>a+b+c</a:t>
            </a:r>
            <a:endParaRPr lang="en-US" altLang="zh-TW" sz="2000" dirty="0">
              <a:solidFill>
                <a:schemeClr val="tx1"/>
              </a:solidFill>
            </a:endParaRPr>
          </a:p>
          <a:p>
            <a:r>
              <a:rPr lang="en-US" altLang="zh-TW" sz="2000" dirty="0">
                <a:solidFill>
                  <a:schemeClr val="tx1"/>
                </a:solidFill>
              </a:rPr>
              <a:t>    </a:t>
            </a:r>
            <a:r>
              <a:rPr lang="en-US" altLang="zh-TW" sz="2000" dirty="0">
                <a:solidFill>
                  <a:srgbClr val="0000FF"/>
                </a:solidFill>
              </a:rPr>
              <a:t>return</a:t>
            </a:r>
            <a:r>
              <a:rPr lang="en-US" altLang="zh-TW" sz="2000" dirty="0">
                <a:solidFill>
                  <a:schemeClr val="tx1"/>
                </a:solidFill>
              </a:rPr>
              <a:t> d</a:t>
            </a:r>
          </a:p>
          <a:p>
            <a:endParaRPr lang="en-US" altLang="zh-TW" sz="2000" dirty="0"/>
          </a:p>
          <a:p>
            <a:r>
              <a:rPr lang="en-US" altLang="zh-TW" sz="2000" dirty="0"/>
              <a:t>print(add(3, 4, 14))</a:t>
            </a:r>
          </a:p>
          <a:p>
            <a:r>
              <a:rPr lang="en-US" altLang="zh-TW" sz="2000" dirty="0">
                <a:solidFill>
                  <a:srgbClr val="FF0000"/>
                </a:solidFill>
              </a:rPr>
              <a:t># add(3, 4, 14) = 21</a:t>
            </a:r>
          </a:p>
          <a:p>
            <a:r>
              <a:rPr lang="en-US" altLang="zh-TW" sz="2000" dirty="0">
                <a:solidFill>
                  <a:srgbClr val="FF0000"/>
                </a:solidFill>
              </a:rPr>
              <a:t># print(add(3, 4, 14)) = print(21)</a:t>
            </a:r>
            <a:endParaRPr lang="zh-TW" alt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+mn-lt"/>
              </a:rPr>
              <a:t>Call </a:t>
            </a:r>
            <a:r>
              <a:rPr lang="en-US" altLang="zh-TW" sz="4000" dirty="0" smtClean="0">
                <a:latin typeface="+mn-lt"/>
              </a:rPr>
              <a:t>a </a:t>
            </a:r>
            <a:r>
              <a:rPr lang="en-US" altLang="zh-TW" sz="4000" dirty="0">
                <a:latin typeface="+mn-lt"/>
              </a:rPr>
              <a:t>function</a:t>
            </a:r>
            <a:endParaRPr lang="zh-TW" altLang="en-US" sz="4000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63040" y="2119256"/>
            <a:ext cx="6421328" cy="411805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altLang="zh-TW" dirty="0" smtClean="0"/>
              <a:t>In a function, it allows to call itself or another function</a:t>
            </a:r>
          </a:p>
          <a:p>
            <a:pPr algn="just"/>
            <a:r>
              <a:rPr lang="en-US" altLang="zh-TW" dirty="0" smtClean="0"/>
              <a:t>Recursive function</a:t>
            </a:r>
          </a:p>
          <a:p>
            <a:pPr lvl="1" algn="just"/>
            <a:r>
              <a:rPr lang="en-US" altLang="zh-TW" dirty="0" smtClean="0"/>
              <a:t>A </a:t>
            </a:r>
            <a:r>
              <a:rPr lang="en-US" altLang="zh-TW" dirty="0"/>
              <a:t>defined function can call </a:t>
            </a:r>
            <a:r>
              <a:rPr lang="en-US" altLang="zh-TW" dirty="0" smtClean="0"/>
              <a:t>itself</a:t>
            </a:r>
          </a:p>
          <a:p>
            <a:pPr lvl="1" algn="just"/>
            <a:r>
              <a:rPr lang="en-US" altLang="zh-TW" dirty="0"/>
              <a:t>Recursion is a common mathematical and programming concept</a:t>
            </a:r>
          </a:p>
          <a:p>
            <a:pPr lvl="1" algn="just"/>
            <a:r>
              <a:rPr lang="en-US" altLang="zh-TW" dirty="0"/>
              <a:t>The developer should be very careful with recursion as it can be quite easy to slip into writing a function which never terminates, or one that uses excess amounts of memory or processor </a:t>
            </a:r>
            <a:r>
              <a:rPr lang="en-US" altLang="zh-TW" dirty="0" smtClean="0"/>
              <a:t>power</a:t>
            </a:r>
          </a:p>
          <a:p>
            <a:pPr lvl="1" algn="just"/>
            <a:r>
              <a:rPr lang="en-US" altLang="zh-TW" dirty="0" smtClean="0"/>
              <a:t>When </a:t>
            </a:r>
            <a:r>
              <a:rPr lang="en-US" altLang="zh-TW" dirty="0"/>
              <a:t>written correctly recursion can be a very efficient and mathematically-elegant approach to </a:t>
            </a:r>
            <a:r>
              <a:rPr lang="en-US" altLang="zh-TW" dirty="0" smtClean="0"/>
              <a:t>programming</a:t>
            </a:r>
          </a:p>
          <a:p>
            <a:pPr lvl="1" algn="just"/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+mn-lt"/>
              </a:rPr>
              <a:t>Example</a:t>
            </a:r>
            <a:endParaRPr lang="zh-TW" altLang="en-US" sz="4000" dirty="0">
              <a:latin typeface="+mn-lt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1259632" y="2132856"/>
            <a:ext cx="6912768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sz="2000" dirty="0"/>
              <a:t>def </a:t>
            </a:r>
            <a:r>
              <a:rPr lang="en-US" altLang="zh-TW" sz="2000" dirty="0">
                <a:solidFill>
                  <a:srgbClr val="0000FF"/>
                </a:solidFill>
              </a:rPr>
              <a:t>max2</a:t>
            </a:r>
            <a:r>
              <a:rPr lang="en-US" altLang="zh-TW" sz="2000" dirty="0"/>
              <a:t>(a, b):</a:t>
            </a:r>
          </a:p>
          <a:p>
            <a:r>
              <a:rPr lang="en-US" altLang="zh-TW" sz="2000" dirty="0"/>
              <a:t>    if(a &gt; b):</a:t>
            </a:r>
          </a:p>
          <a:p>
            <a:r>
              <a:rPr lang="en-US" altLang="zh-TW" sz="2000" dirty="0"/>
              <a:t>        return a</a:t>
            </a:r>
          </a:p>
          <a:p>
            <a:r>
              <a:rPr lang="en-US" altLang="zh-TW" sz="2000" dirty="0"/>
              <a:t>    else:</a:t>
            </a:r>
          </a:p>
          <a:p>
            <a:r>
              <a:rPr lang="en-US" altLang="zh-TW" sz="2000" dirty="0"/>
              <a:t>        return b</a:t>
            </a:r>
          </a:p>
          <a:p>
            <a:endParaRPr lang="en-US" altLang="zh-TW" sz="2000" dirty="0"/>
          </a:p>
          <a:p>
            <a:r>
              <a:rPr lang="en-US" altLang="zh-TW" sz="2000" dirty="0"/>
              <a:t>def </a:t>
            </a:r>
            <a:r>
              <a:rPr lang="en-US" altLang="zh-TW" sz="2000" dirty="0">
                <a:solidFill>
                  <a:srgbClr val="9900CC"/>
                </a:solidFill>
              </a:rPr>
              <a:t>max3</a:t>
            </a:r>
            <a:r>
              <a:rPr lang="en-US" altLang="zh-TW" sz="2000" dirty="0"/>
              <a:t>(a, b, c):</a:t>
            </a:r>
            <a:r>
              <a:rPr lang="en-US" altLang="zh-TW" sz="2000" dirty="0">
                <a:solidFill>
                  <a:srgbClr val="FF0000"/>
                </a:solidFill>
              </a:rPr>
              <a:t> # Find the largest </a:t>
            </a:r>
            <a:r>
              <a:rPr lang="en-US" altLang="zh-TW" sz="2000" dirty="0" smtClean="0">
                <a:solidFill>
                  <a:srgbClr val="FF0000"/>
                </a:solidFill>
              </a:rPr>
              <a:t>one of </a:t>
            </a:r>
            <a:r>
              <a:rPr lang="en-US" altLang="zh-TW" sz="2000" dirty="0">
                <a:solidFill>
                  <a:srgbClr val="FF0000"/>
                </a:solidFill>
              </a:rPr>
              <a:t>the three numbers</a:t>
            </a:r>
            <a:endParaRPr lang="en-US" altLang="zh-TW" sz="2000" dirty="0"/>
          </a:p>
          <a:p>
            <a:r>
              <a:rPr lang="en-US" altLang="zh-TW" sz="2000" dirty="0"/>
              <a:t>    d = </a:t>
            </a:r>
            <a:r>
              <a:rPr lang="en-US" altLang="zh-TW" sz="2000" dirty="0">
                <a:solidFill>
                  <a:srgbClr val="0000FF"/>
                </a:solidFill>
              </a:rPr>
              <a:t>max2</a:t>
            </a:r>
            <a:r>
              <a:rPr lang="en-US" altLang="zh-TW" sz="2000" dirty="0"/>
              <a:t>(a, b)</a:t>
            </a:r>
            <a:r>
              <a:rPr lang="zh-TW" altLang="en-US" sz="2000" dirty="0"/>
              <a:t> </a:t>
            </a:r>
            <a:r>
              <a:rPr lang="en-US" altLang="zh-TW" sz="2000" dirty="0">
                <a:solidFill>
                  <a:srgbClr val="FF0000"/>
                </a:solidFill>
              </a:rPr>
              <a:t># </a:t>
            </a:r>
            <a:r>
              <a:rPr lang="en-US" altLang="zh-TW" sz="2000" dirty="0" smtClean="0">
                <a:solidFill>
                  <a:srgbClr val="FF0000"/>
                </a:solidFill>
              </a:rPr>
              <a:t>Call another function</a:t>
            </a:r>
            <a:endParaRPr lang="en-US" altLang="zh-TW" sz="2000" dirty="0">
              <a:solidFill>
                <a:srgbClr val="FF0000"/>
              </a:solidFill>
            </a:endParaRPr>
          </a:p>
          <a:p>
            <a:r>
              <a:rPr lang="en-US" altLang="zh-TW" sz="2000" dirty="0"/>
              <a:t>    return </a:t>
            </a:r>
            <a:r>
              <a:rPr lang="en-US" altLang="zh-TW" sz="2000" dirty="0">
                <a:solidFill>
                  <a:srgbClr val="0000FF"/>
                </a:solidFill>
              </a:rPr>
              <a:t>max2</a:t>
            </a:r>
            <a:r>
              <a:rPr lang="en-US" altLang="zh-TW" sz="2000" dirty="0"/>
              <a:t>(c, d)</a:t>
            </a:r>
          </a:p>
          <a:p>
            <a:endParaRPr lang="en-US" altLang="zh-TW" sz="2000" dirty="0"/>
          </a:p>
          <a:p>
            <a:r>
              <a:rPr lang="en-US" altLang="zh-TW" sz="2000" dirty="0"/>
              <a:t>print(</a:t>
            </a:r>
            <a:r>
              <a:rPr lang="en-US" altLang="zh-TW" sz="2000" dirty="0">
                <a:solidFill>
                  <a:srgbClr val="0000FF"/>
                </a:solidFill>
              </a:rPr>
              <a:t>max2</a:t>
            </a:r>
            <a:r>
              <a:rPr lang="en-US" altLang="zh-TW" sz="2000" dirty="0"/>
              <a:t>(5,3))</a:t>
            </a:r>
          </a:p>
          <a:p>
            <a:r>
              <a:rPr lang="en-US" altLang="zh-TW" sz="2000" dirty="0"/>
              <a:t>print(</a:t>
            </a:r>
            <a:r>
              <a:rPr lang="en-US" altLang="zh-TW" sz="2000" dirty="0">
                <a:solidFill>
                  <a:srgbClr val="9900CC"/>
                </a:solidFill>
              </a:rPr>
              <a:t>max3</a:t>
            </a:r>
            <a:r>
              <a:rPr lang="en-US" altLang="zh-TW" sz="2000" dirty="0"/>
              <a:t>(20,15,36))</a:t>
            </a:r>
            <a:endParaRPr lang="zh-TW" altLang="en-US" sz="2000" dirty="0"/>
          </a:p>
        </p:txBody>
      </p:sp>
      <p:pic>
        <p:nvPicPr>
          <p:cNvPr id="1026" name="Picture 2" descr="C:\Users\SHWang\Desktop\高應\碩士\Python\ppt\resources\8_example_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5301208"/>
            <a:ext cx="576064" cy="50405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  <p:cxnSp>
        <p:nvCxnSpPr>
          <p:cNvPr id="8" name="直線單箭頭接點 7"/>
          <p:cNvCxnSpPr/>
          <p:nvPr/>
        </p:nvCxnSpPr>
        <p:spPr>
          <a:xfrm>
            <a:off x="3203848" y="5373216"/>
            <a:ext cx="1296144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直線單箭頭接點 8"/>
          <p:cNvCxnSpPr/>
          <p:nvPr/>
        </p:nvCxnSpPr>
        <p:spPr>
          <a:xfrm>
            <a:off x="3851920" y="5733256"/>
            <a:ext cx="648072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矩形 58"/>
          <p:cNvSpPr/>
          <p:nvPr/>
        </p:nvSpPr>
        <p:spPr>
          <a:xfrm>
            <a:off x="5292080" y="2060848"/>
            <a:ext cx="2808312" cy="25202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+mn-lt"/>
              </a:rPr>
              <a:t>Example</a:t>
            </a:r>
            <a:endParaRPr lang="zh-TW" altLang="en-US" sz="4000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Recursive function: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14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179513" y="2636912"/>
            <a:ext cx="5091052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sz="2000" dirty="0"/>
              <a:t>def </a:t>
            </a:r>
            <a:r>
              <a:rPr lang="en-US" altLang="zh-TW" sz="2000" dirty="0">
                <a:solidFill>
                  <a:srgbClr val="0000FF"/>
                </a:solidFill>
              </a:rPr>
              <a:t>factorial</a:t>
            </a:r>
            <a:r>
              <a:rPr lang="en-US" altLang="zh-TW" sz="2000" dirty="0"/>
              <a:t>(n):</a:t>
            </a:r>
            <a:r>
              <a:rPr lang="zh-TW" altLang="en-US" sz="2000" dirty="0"/>
              <a:t> </a:t>
            </a:r>
            <a:r>
              <a:rPr lang="en-US" altLang="zh-TW" sz="2000" dirty="0">
                <a:solidFill>
                  <a:srgbClr val="FF0000"/>
                </a:solidFill>
              </a:rPr>
              <a:t># Calculate the factorial </a:t>
            </a:r>
            <a:r>
              <a:rPr lang="en-US" altLang="zh-TW" sz="2000" dirty="0" smtClean="0">
                <a:solidFill>
                  <a:srgbClr val="FF0000"/>
                </a:solidFill>
              </a:rPr>
              <a:t>value</a:t>
            </a:r>
            <a:endParaRPr lang="en-US" altLang="zh-TW" sz="2000" dirty="0">
              <a:solidFill>
                <a:srgbClr val="FF0000"/>
              </a:solidFill>
            </a:endParaRPr>
          </a:p>
          <a:p>
            <a:r>
              <a:rPr lang="en-US" altLang="zh-TW" sz="2000" dirty="0"/>
              <a:t>    if n == 1:</a:t>
            </a:r>
          </a:p>
          <a:p>
            <a:r>
              <a:rPr lang="en-US" altLang="zh-TW" sz="2000" dirty="0"/>
              <a:t>        return 1</a:t>
            </a:r>
          </a:p>
          <a:p>
            <a:r>
              <a:rPr lang="en-US" altLang="zh-TW" sz="2000" dirty="0"/>
              <a:t>    else:</a:t>
            </a:r>
          </a:p>
          <a:p>
            <a:r>
              <a:rPr lang="en-US" altLang="zh-TW" sz="2000" dirty="0"/>
              <a:t>        return n * </a:t>
            </a:r>
            <a:r>
              <a:rPr lang="en-US" altLang="zh-TW" sz="2000" dirty="0">
                <a:solidFill>
                  <a:srgbClr val="0000FF"/>
                </a:solidFill>
              </a:rPr>
              <a:t>factorial</a:t>
            </a:r>
            <a:r>
              <a:rPr lang="en-US" altLang="zh-TW" sz="2000" dirty="0"/>
              <a:t>(n-1)</a:t>
            </a:r>
          </a:p>
          <a:p>
            <a:endParaRPr lang="en-US" altLang="zh-TW" sz="2000" dirty="0"/>
          </a:p>
          <a:p>
            <a:r>
              <a:rPr lang="en-US" altLang="zh-TW" sz="2000" dirty="0"/>
              <a:t>while 1:</a:t>
            </a:r>
          </a:p>
          <a:p>
            <a:r>
              <a:rPr lang="en-US" altLang="zh-TW" sz="2000" dirty="0"/>
              <a:t>    n = </a:t>
            </a:r>
            <a:r>
              <a:rPr lang="en-US" altLang="zh-TW" sz="2000" dirty="0" err="1"/>
              <a:t>int</a:t>
            </a:r>
            <a:r>
              <a:rPr lang="en-US" altLang="zh-TW" sz="2000" dirty="0"/>
              <a:t>(input(‘Enter a positive integer: '))</a:t>
            </a:r>
          </a:p>
          <a:p>
            <a:r>
              <a:rPr lang="en-US" altLang="zh-TW" sz="2000" dirty="0"/>
              <a:t>    print(</a:t>
            </a:r>
            <a:r>
              <a:rPr lang="en-US" altLang="zh-TW" sz="2000" dirty="0" err="1"/>
              <a:t>str</a:t>
            </a:r>
            <a:r>
              <a:rPr lang="en-US" altLang="zh-TW" sz="2000" dirty="0"/>
              <a:t>(n) + '! = ' + </a:t>
            </a:r>
            <a:r>
              <a:rPr lang="en-US" altLang="zh-TW" sz="2000" dirty="0" err="1" smtClean="0"/>
              <a:t>str</a:t>
            </a:r>
            <a:r>
              <a:rPr lang="en-US" altLang="zh-TW" sz="2000" dirty="0" smtClean="0"/>
              <a:t>(</a:t>
            </a:r>
            <a:r>
              <a:rPr lang="en-US" altLang="zh-TW" sz="2000" dirty="0" smtClean="0">
                <a:solidFill>
                  <a:srgbClr val="0000FF"/>
                </a:solidFill>
              </a:rPr>
              <a:t>factorial</a:t>
            </a:r>
            <a:r>
              <a:rPr lang="en-US" altLang="zh-TW" sz="2000" dirty="0" smtClean="0"/>
              <a:t>(n</a:t>
            </a:r>
            <a:r>
              <a:rPr lang="en-US" altLang="zh-TW" sz="2000" dirty="0"/>
              <a:t>)))</a:t>
            </a:r>
            <a:endParaRPr lang="zh-TW" altLang="en-US" sz="20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5292080" y="2095688"/>
            <a:ext cx="26642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factorial(3)</a:t>
            </a:r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     3 * factorial(2)</a:t>
            </a:r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                2 * factorial(1)</a:t>
            </a:r>
          </a:p>
        </p:txBody>
      </p:sp>
      <p:sp>
        <p:nvSpPr>
          <p:cNvPr id="14" name="矩形 13"/>
          <p:cNvSpPr/>
          <p:nvPr/>
        </p:nvSpPr>
        <p:spPr>
          <a:xfrm>
            <a:off x="5580112" y="2924944"/>
            <a:ext cx="2376264" cy="151216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/>
          <p:cNvSpPr/>
          <p:nvPr/>
        </p:nvSpPr>
        <p:spPr>
          <a:xfrm>
            <a:off x="6228184" y="3789040"/>
            <a:ext cx="1584176" cy="504056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8" name="直線單箭頭接點 27"/>
          <p:cNvCxnSpPr/>
          <p:nvPr/>
        </p:nvCxnSpPr>
        <p:spPr>
          <a:xfrm flipV="1">
            <a:off x="6804248" y="328498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1" name="直線單箭頭接點 30"/>
          <p:cNvCxnSpPr/>
          <p:nvPr/>
        </p:nvCxnSpPr>
        <p:spPr>
          <a:xfrm flipV="1">
            <a:off x="6300192" y="2420888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直線接點 34"/>
          <p:cNvCxnSpPr/>
          <p:nvPr/>
        </p:nvCxnSpPr>
        <p:spPr>
          <a:xfrm>
            <a:off x="5364088" y="2420888"/>
            <a:ext cx="1080120" cy="0"/>
          </a:xfrm>
          <a:prstGeom prst="line">
            <a:avLst/>
          </a:prstGeom>
          <a:ln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/>
          <p:cNvCxnSpPr/>
          <p:nvPr/>
        </p:nvCxnSpPr>
        <p:spPr>
          <a:xfrm>
            <a:off x="6012160" y="3284984"/>
            <a:ext cx="108012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42" name="群組 41"/>
          <p:cNvGrpSpPr/>
          <p:nvPr/>
        </p:nvGrpSpPr>
        <p:grpSpPr>
          <a:xfrm>
            <a:off x="5436096" y="2420888"/>
            <a:ext cx="144016" cy="648072"/>
            <a:chOff x="5868144" y="2132856"/>
            <a:chExt cx="144016" cy="648072"/>
          </a:xfrm>
        </p:grpSpPr>
        <p:cxnSp>
          <p:nvCxnSpPr>
            <p:cNvPr id="39" name="直線接點 38"/>
            <p:cNvCxnSpPr/>
            <p:nvPr/>
          </p:nvCxnSpPr>
          <p:spPr>
            <a:xfrm>
              <a:off x="5868144" y="2132856"/>
              <a:ext cx="0" cy="648072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直線單箭頭接點 40"/>
            <p:cNvCxnSpPr/>
            <p:nvPr/>
          </p:nvCxnSpPr>
          <p:spPr>
            <a:xfrm>
              <a:off x="5868144" y="2780928"/>
              <a:ext cx="14401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3" name="群組 42"/>
          <p:cNvGrpSpPr/>
          <p:nvPr/>
        </p:nvGrpSpPr>
        <p:grpSpPr>
          <a:xfrm>
            <a:off x="6084168" y="3284984"/>
            <a:ext cx="144016" cy="648072"/>
            <a:chOff x="5868144" y="2132856"/>
            <a:chExt cx="144016" cy="648072"/>
          </a:xfrm>
        </p:grpSpPr>
        <p:cxnSp>
          <p:nvCxnSpPr>
            <p:cNvPr id="44" name="直線接點 43"/>
            <p:cNvCxnSpPr/>
            <p:nvPr/>
          </p:nvCxnSpPr>
          <p:spPr>
            <a:xfrm>
              <a:off x="5868144" y="2132856"/>
              <a:ext cx="0" cy="648072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5" name="直線單箭頭接點 44"/>
            <p:cNvCxnSpPr/>
            <p:nvPr/>
          </p:nvCxnSpPr>
          <p:spPr>
            <a:xfrm>
              <a:off x="5868144" y="2780928"/>
              <a:ext cx="14401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46" name="文字方塊 45"/>
          <p:cNvSpPr txBox="1"/>
          <p:nvPr/>
        </p:nvSpPr>
        <p:spPr>
          <a:xfrm>
            <a:off x="6300192" y="3378478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chemeClr val="accent4">
                    <a:lumMod val="75000"/>
                  </a:schemeClr>
                </a:solidFill>
              </a:rPr>
              <a:t>Return </a:t>
            </a:r>
            <a:r>
              <a:rPr lang="en-US" altLang="zh-TW" sz="1600" dirty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zh-TW" altLang="en-US" sz="1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7" name="文字方塊 46"/>
          <p:cNvSpPr txBox="1"/>
          <p:nvPr/>
        </p:nvSpPr>
        <p:spPr>
          <a:xfrm>
            <a:off x="6300192" y="2514382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chemeClr val="accent2"/>
                </a:solidFill>
              </a:rPr>
              <a:t>Return </a:t>
            </a:r>
            <a:r>
              <a:rPr lang="en-US" altLang="zh-TW" sz="1600" dirty="0">
                <a:solidFill>
                  <a:schemeClr val="accent2"/>
                </a:solidFill>
              </a:rPr>
              <a:t>6</a:t>
            </a:r>
            <a:endParaRPr lang="zh-TW" altLang="en-US" sz="1600" dirty="0">
              <a:solidFill>
                <a:schemeClr val="accent2"/>
              </a:solidFill>
            </a:endParaRPr>
          </a:p>
        </p:txBody>
      </p:sp>
      <p:sp>
        <p:nvSpPr>
          <p:cNvPr id="48" name="文字方塊 47"/>
          <p:cNvSpPr txBox="1"/>
          <p:nvPr/>
        </p:nvSpPr>
        <p:spPr>
          <a:xfrm>
            <a:off x="6813958" y="4069602"/>
            <a:ext cx="1264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chemeClr val="accent1">
                    <a:lumMod val="75000"/>
                  </a:schemeClr>
                </a:solidFill>
              </a:rPr>
              <a:t>Return </a:t>
            </a:r>
            <a:r>
              <a:rPr lang="en-US" altLang="zh-TW" sz="1600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zh-TW" alt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57" name="群組 56"/>
          <p:cNvGrpSpPr/>
          <p:nvPr/>
        </p:nvGrpSpPr>
        <p:grpSpPr>
          <a:xfrm>
            <a:off x="6732240" y="4077072"/>
            <a:ext cx="288032" cy="144016"/>
            <a:chOff x="8028384" y="4581128"/>
            <a:chExt cx="288032" cy="288032"/>
          </a:xfrm>
        </p:grpSpPr>
        <p:cxnSp>
          <p:nvCxnSpPr>
            <p:cNvPr id="50" name="直線單箭頭接點 49"/>
            <p:cNvCxnSpPr/>
            <p:nvPr/>
          </p:nvCxnSpPr>
          <p:spPr>
            <a:xfrm flipV="1">
              <a:off x="8316416" y="4581128"/>
              <a:ext cx="0" cy="288032"/>
            </a:xfrm>
            <a:prstGeom prst="straightConnector1">
              <a:avLst/>
            </a:prstGeom>
            <a:ln>
              <a:solidFill>
                <a:schemeClr val="accent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接點 51"/>
            <p:cNvCxnSpPr/>
            <p:nvPr/>
          </p:nvCxnSpPr>
          <p:spPr>
            <a:xfrm flipH="1">
              <a:off x="8028384" y="4869160"/>
              <a:ext cx="288032" cy="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接點 53"/>
            <p:cNvCxnSpPr/>
            <p:nvPr/>
          </p:nvCxnSpPr>
          <p:spPr>
            <a:xfrm flipV="1">
              <a:off x="8028384" y="4581128"/>
              <a:ext cx="0" cy="288032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209" y="4630375"/>
            <a:ext cx="4010585" cy="1676634"/>
          </a:xfrm>
          <a:prstGeom prst="rect">
            <a:avLst/>
          </a:prstGeom>
          <a:ln>
            <a:solidFill>
              <a:schemeClr val="bg2"/>
            </a:solidFill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altLang="zh-TW" dirty="0">
                <a:latin typeface="Franklin Gothic Book (Body)"/>
              </a:rPr>
              <a:t>S</a:t>
            </a:r>
            <a:r>
              <a:rPr lang="en-US" altLang="zh-TW" dirty="0">
                <a:latin typeface="Franklin Gothic Book (Body)"/>
              </a:rPr>
              <a:t>ource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References:</a:t>
            </a:r>
            <a:endParaRPr lang="en-US" altLang="zh-TW" dirty="0">
              <a:hlinkClick r:id="rId2"/>
            </a:endParaRPr>
          </a:p>
          <a:p>
            <a:pPr lvl="1"/>
            <a:r>
              <a:rPr lang="en-US" altLang="zh-TW" dirty="0">
                <a:hlinkClick r:id="rId3"/>
              </a:rPr>
              <a:t>https://docs.python.org/3/library/functions.html</a:t>
            </a:r>
            <a:endParaRPr lang="en-US" altLang="zh-TW" dirty="0"/>
          </a:p>
          <a:p>
            <a:pPr lvl="1"/>
            <a:r>
              <a:rPr lang="en-US" altLang="zh-TW" dirty="0">
                <a:hlinkClick r:id="rId4"/>
              </a:rPr>
              <a:t>https://docs.python.org/3/reference/datamodel.html</a:t>
            </a:r>
            <a:endParaRPr lang="en-US" altLang="zh-TW" dirty="0"/>
          </a:p>
          <a:p>
            <a:pPr lvl="1"/>
            <a:r>
              <a:rPr lang="en-US" altLang="zh-TW" dirty="0"/>
              <a:t>Python </a:t>
            </a:r>
            <a:r>
              <a:rPr lang="zh-TW" altLang="en-US" dirty="0"/>
              <a:t>深入淺出程式設計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772816"/>
            <a:ext cx="7632848" cy="432945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0" i="0" dirty="0">
                <a:effectLst/>
                <a:latin typeface="Helvetica" panose="020B0604020202020204" pitchFamily="34" charset="0"/>
              </a:rPr>
              <a:t>Write a Python function </a:t>
            </a:r>
            <a:r>
              <a:rPr lang="en-US" b="0" i="0" dirty="0" smtClean="0">
                <a:effectLst/>
                <a:latin typeface="Helvetica" panose="020B0604020202020204" pitchFamily="34" charset="0"/>
              </a:rPr>
              <a:t>that will repeatedly ask the user to input a positive number </a:t>
            </a:r>
            <a:r>
              <a:rPr lang="en-US" altLang="zh-TW" i="1" dirty="0">
                <a:latin typeface="Helvetica" panose="020B0604020202020204" pitchFamily="34" charset="0"/>
              </a:rPr>
              <a:t>N</a:t>
            </a:r>
            <a:r>
              <a:rPr lang="en-US" b="0" i="0" dirty="0" smtClean="0">
                <a:effectLst/>
                <a:latin typeface="Helvetica" panose="020B0604020202020204" pitchFamily="34" charset="0"/>
              </a:rPr>
              <a:t>, until the inputted value is not positive. When </a:t>
            </a:r>
            <a:r>
              <a:rPr lang="en-US" altLang="zh-TW" i="1" dirty="0">
                <a:latin typeface="Helvetica" panose="020B0604020202020204" pitchFamily="34" charset="0"/>
              </a:rPr>
              <a:t>N</a:t>
            </a:r>
            <a:r>
              <a:rPr lang="en-US" b="0" i="0" dirty="0" smtClean="0">
                <a:effectLst/>
                <a:latin typeface="Helvetica" panose="020B0604020202020204" pitchFamily="34" charset="0"/>
              </a:rPr>
              <a:t> is inputted, print a list whose elements </a:t>
            </a:r>
            <a:r>
              <a:rPr lang="en-US" b="0" i="0" dirty="0">
                <a:effectLst/>
                <a:latin typeface="Helvetica" panose="020B0604020202020204" pitchFamily="34" charset="0"/>
              </a:rPr>
              <a:t>are square of numbers between 1 and </a:t>
            </a:r>
            <a:r>
              <a:rPr lang="en-US" b="0" i="1" dirty="0" smtClean="0">
                <a:effectLst/>
                <a:latin typeface="Helvetica" panose="020B0604020202020204" pitchFamily="34" charset="0"/>
              </a:rPr>
              <a:t>N</a:t>
            </a:r>
            <a:r>
              <a:rPr lang="en-US" b="0" i="0" dirty="0" smtClean="0">
                <a:effectLst/>
                <a:latin typeface="Helvetica" panose="020B0604020202020204" pitchFamily="34" charset="0"/>
              </a:rPr>
              <a:t> </a:t>
            </a:r>
            <a:r>
              <a:rPr lang="en-US" b="0" i="0" dirty="0">
                <a:effectLst/>
                <a:latin typeface="Helvetica" panose="020B0604020202020204" pitchFamily="34" charset="0"/>
              </a:rPr>
              <a:t>(include 1 and </a:t>
            </a:r>
            <a:r>
              <a:rPr lang="en-US" altLang="zh-TW" i="1" dirty="0">
                <a:latin typeface="Helvetica" panose="020B0604020202020204" pitchFamily="34" charset="0"/>
              </a:rPr>
              <a:t>N</a:t>
            </a:r>
            <a:r>
              <a:rPr lang="en-US" b="0" i="0" dirty="0" smtClean="0">
                <a:effectLst/>
                <a:latin typeface="Helvetica" panose="020B0604020202020204" pitchFamily="34" charset="0"/>
              </a:rPr>
              <a:t>).</a:t>
            </a:r>
            <a:endParaRPr lang="en-US" b="0" i="0" dirty="0">
              <a:effectLst/>
              <a:latin typeface="Helvetica" panose="020B0604020202020204" pitchFamily="34" charset="0"/>
            </a:endParaRPr>
          </a:p>
          <a:p>
            <a:pPr algn="just"/>
            <a:r>
              <a:rPr lang="en-US" altLang="zh-TW" dirty="0" smtClean="0">
                <a:latin typeface="Helvetica" panose="020B0604020202020204" pitchFamily="34" charset="0"/>
              </a:rPr>
              <a:t>Input:</a:t>
            </a:r>
          </a:p>
          <a:p>
            <a:pPr marL="0" indent="0" algn="just">
              <a:buNone/>
            </a:pPr>
            <a:r>
              <a:rPr lang="en-US" altLang="zh-TW" dirty="0" smtClean="0">
                <a:latin typeface="Helvetica" panose="020B0604020202020204" pitchFamily="34" charset="0"/>
              </a:rPr>
              <a:t>    20</a:t>
            </a:r>
          </a:p>
          <a:p>
            <a:pPr marL="0" indent="0" algn="just">
              <a:buNone/>
            </a:pPr>
            <a:r>
              <a:rPr lang="en-US" altLang="zh-TW" dirty="0" smtClean="0">
                <a:latin typeface="Helvetica" panose="020B0604020202020204" pitchFamily="34" charset="0"/>
              </a:rPr>
              <a:t>    0</a:t>
            </a:r>
          </a:p>
          <a:p>
            <a:pPr algn="just"/>
            <a:r>
              <a:rPr lang="en-US" altLang="zh-TW" dirty="0" smtClean="0">
                <a:latin typeface="Helvetica" panose="020B0604020202020204" pitchFamily="34" charset="0"/>
              </a:rPr>
              <a:t>Output: </a:t>
            </a:r>
          </a:p>
          <a:p>
            <a:pPr marL="0" indent="0" algn="just">
              <a:buNone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     [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1, 4, 9, 16, 25, 36, 49, 64, 81, 100, 121, 144, 169, 196, 225, 256, 289, 324, 361, 400]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 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  <a:p>
            <a:pPr marL="0" indent="0" algn="just">
              <a:buNone/>
            </a:pPr>
            <a:r>
              <a:rPr lang="en-US" altLang="zh-TW" dirty="0" smtClean="0">
                <a:latin typeface="Helvetica" panose="020B0604020202020204" pitchFamily="34" charset="0"/>
              </a:rPr>
              <a:t>    bye</a:t>
            </a:r>
            <a:endParaRPr lang="en-US" altLang="zh-TW" dirty="0">
              <a:latin typeface="Helvetica" panose="020B0604020202020204" pitchFamily="34" charset="0"/>
            </a:endParaRPr>
          </a:p>
          <a:p>
            <a:pPr marL="0" indent="0" algn="just">
              <a:buNone/>
            </a:pPr>
            <a:r>
              <a:rPr lang="en-US" altLang="zh-TW" dirty="0">
                <a:latin typeface="Helvetica" panose="020B0604020202020204" pitchFamily="34" charset="0"/>
              </a:rPr>
              <a:t>    </a:t>
            </a:r>
          </a:p>
          <a:p>
            <a:pPr marL="365760" lvl="1" indent="0" algn="just">
              <a:buNone/>
            </a:pPr>
            <a:endParaRPr kumimoji="0" lang="en-US" altLang="en-US" sz="34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anose="020B0604020202020204" pitchFamily="34" charset="0"/>
            </a:endParaRPr>
          </a:p>
          <a:p>
            <a:pPr algn="just"/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>
                <a:latin typeface="+mn-lt"/>
              </a:rPr>
              <a:t>Exercise</a:t>
            </a:r>
            <a:r>
              <a:rPr lang="zh-TW" altLang="en-US" sz="4000" dirty="0" smtClean="0">
                <a:latin typeface="+mn-lt"/>
              </a:rPr>
              <a:t> </a:t>
            </a:r>
            <a:r>
              <a:rPr lang="en-US" altLang="zh-TW" sz="4000" dirty="0" smtClean="0">
                <a:latin typeface="+mn-lt"/>
              </a:rPr>
              <a:t>1</a:t>
            </a:r>
            <a:endParaRPr lang="zh-TW" altLang="en-US" sz="4000" dirty="0">
              <a:latin typeface="+mn-lt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772816"/>
            <a:ext cx="7632848" cy="4329453"/>
          </a:xfrm>
        </p:spPr>
        <p:txBody>
          <a:bodyPr>
            <a:normAutofit/>
          </a:bodyPr>
          <a:lstStyle/>
          <a:p>
            <a:pPr algn="just"/>
            <a:r>
              <a:rPr lang="en-US" b="0" i="0" dirty="0">
                <a:effectLst/>
                <a:latin typeface="Helvetica" panose="020B0604020202020204" pitchFamily="34" charset="0"/>
              </a:rPr>
              <a:t>Write a </a:t>
            </a:r>
            <a:r>
              <a:rPr lang="en-US" b="0" i="0" dirty="0" smtClean="0">
                <a:effectLst/>
                <a:latin typeface="Helvetica" panose="020B0604020202020204" pitchFamily="34" charset="0"/>
              </a:rPr>
              <a:t>program that will load data from input.txt and list all permutations for </a:t>
            </a:r>
            <a:r>
              <a:rPr lang="en-US" dirty="0" smtClean="0">
                <a:latin typeface="Helvetica" panose="020B0604020202020204" pitchFamily="34" charset="0"/>
              </a:rPr>
              <a:t>the unique data </a:t>
            </a:r>
            <a:r>
              <a:rPr lang="en-US" smtClean="0">
                <a:latin typeface="Helvetica" panose="020B0604020202020204" pitchFamily="34" charset="0"/>
              </a:rPr>
              <a:t>in input.txt</a:t>
            </a:r>
            <a:endParaRPr lang="en-US" dirty="0">
              <a:latin typeface="Helvetica" panose="020B0604020202020204" pitchFamily="34" charset="0"/>
            </a:endParaRPr>
          </a:p>
          <a:p>
            <a:pPr algn="just"/>
            <a:r>
              <a:rPr lang="en-US" altLang="zh-TW" dirty="0" smtClean="0">
                <a:latin typeface="Helvetica" panose="020B0604020202020204" pitchFamily="34" charset="0"/>
              </a:rPr>
              <a:t>Input:                                        Output:</a:t>
            </a:r>
          </a:p>
          <a:p>
            <a:pPr algn="just"/>
            <a:endParaRPr lang="en-US" altLang="zh-TW" dirty="0" smtClean="0">
              <a:latin typeface="Helvetica" panose="020B0604020202020204" pitchFamily="34" charset="0"/>
            </a:endParaRPr>
          </a:p>
          <a:p>
            <a:pPr algn="just"/>
            <a:endParaRPr lang="en-US" altLang="zh-TW" dirty="0" smtClean="0">
              <a:latin typeface="Helvetica" panose="020B0604020202020204" pitchFamily="34" charset="0"/>
            </a:endParaRPr>
          </a:p>
          <a:p>
            <a:pPr marL="365760" lvl="1" indent="0" algn="just">
              <a:buNone/>
            </a:pPr>
            <a:endParaRPr kumimoji="0" lang="en-US" altLang="en-US" sz="34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anose="020B0604020202020204" pitchFamily="34" charset="0"/>
            </a:endParaRPr>
          </a:p>
          <a:p>
            <a:pPr algn="just"/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>
                <a:latin typeface="+mn-lt"/>
              </a:rPr>
              <a:t>Exercise 2</a:t>
            </a:r>
            <a:endParaRPr lang="zh-TW" altLang="en-US" sz="4000" dirty="0">
              <a:latin typeface="+mn-lt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17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3180105"/>
            <a:ext cx="2638425" cy="176212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0455" y="3068960"/>
            <a:ext cx="3718744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359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altLang="zh-TW" dirty="0">
                <a:latin typeface="Franklin Gothic Book (Body)"/>
              </a:rPr>
              <a:t>O</a:t>
            </a:r>
            <a:r>
              <a:rPr lang="en-US" altLang="zh-TW" sz="4000" dirty="0">
                <a:latin typeface="Franklin Gothic Book (Body)"/>
              </a:rPr>
              <a:t>bjectives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This chapter </a:t>
            </a:r>
            <a:r>
              <a:rPr lang="vi-VN" altLang="zh-TW" dirty="0"/>
              <a:t>introduces:</a:t>
            </a:r>
            <a:endParaRPr lang="en-US" altLang="zh-TW" dirty="0"/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 smtClean="0"/>
              <a:t>Arguments &amp; parameters</a:t>
            </a:r>
            <a:endParaRPr lang="en-US" altLang="zh-TW" dirty="0"/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Immutable and mutable objects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Return data in </a:t>
            </a:r>
            <a:r>
              <a:rPr lang="en-US" altLang="zh-TW" dirty="0" smtClean="0"/>
              <a:t>a </a:t>
            </a:r>
            <a:r>
              <a:rPr lang="en-US" altLang="zh-TW" dirty="0"/>
              <a:t>function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Call the function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4871" y="570402"/>
            <a:ext cx="6965245" cy="1202485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latin typeface="+mn-lt"/>
              </a:rPr>
              <a:t>Arguments &amp; parameters</a:t>
            </a:r>
            <a:endParaRPr lang="zh-TW" altLang="en-US" sz="4000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49985" y="1810488"/>
            <a:ext cx="6597228" cy="195781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altLang="zh-TW" dirty="0"/>
              <a:t>A parameter is the variable listed inside the parentheses in the function </a:t>
            </a:r>
            <a:r>
              <a:rPr lang="en-US" altLang="zh-TW" dirty="0" smtClean="0"/>
              <a:t>definition</a:t>
            </a:r>
          </a:p>
          <a:p>
            <a:pPr lvl="1" algn="just"/>
            <a:r>
              <a:rPr lang="en-US" altLang="zh-TW" dirty="0"/>
              <a:t>You can add as many parameters as you want, just separate them with a comma</a:t>
            </a:r>
          </a:p>
          <a:p>
            <a:pPr algn="just"/>
            <a:r>
              <a:rPr lang="en-US" altLang="zh-TW" dirty="0" smtClean="0"/>
              <a:t>An </a:t>
            </a:r>
            <a:r>
              <a:rPr lang="en-US" altLang="zh-TW" dirty="0"/>
              <a:t>argument is the value that is sent to the function when it is </a:t>
            </a:r>
            <a:r>
              <a:rPr lang="en-US" altLang="zh-TW" dirty="0" smtClean="0"/>
              <a:t>called</a:t>
            </a:r>
          </a:p>
          <a:p>
            <a:pPr lvl="1" algn="just"/>
            <a:r>
              <a:rPr lang="en-US" altLang="zh-TW" dirty="0" smtClean="0"/>
              <a:t>Information </a:t>
            </a:r>
            <a:r>
              <a:rPr lang="en-US" altLang="zh-TW" dirty="0"/>
              <a:t>can be passed into functions as </a:t>
            </a:r>
            <a:r>
              <a:rPr lang="en-US" altLang="zh-TW" dirty="0" smtClean="0"/>
              <a:t>arguments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3</a:t>
            </a:fld>
            <a:endParaRPr lang="zh-TW" altLang="en-US" dirty="0"/>
          </a:p>
        </p:txBody>
      </p:sp>
      <p:sp>
        <p:nvSpPr>
          <p:cNvPr id="6" name="文字方塊 4"/>
          <p:cNvSpPr txBox="1"/>
          <p:nvPr/>
        </p:nvSpPr>
        <p:spPr>
          <a:xfrm>
            <a:off x="1084871" y="3943099"/>
            <a:ext cx="3528392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/>
              <a:t>def person(</a:t>
            </a:r>
            <a:r>
              <a:rPr lang="en-US" altLang="zh-TW" dirty="0">
                <a:solidFill>
                  <a:srgbClr val="0000FF"/>
                </a:solidFill>
              </a:rPr>
              <a:t>name</a:t>
            </a:r>
            <a:r>
              <a:rPr lang="en-US" altLang="zh-TW" dirty="0"/>
              <a:t>, </a:t>
            </a:r>
            <a:r>
              <a:rPr lang="en-US" altLang="zh-TW" dirty="0">
                <a:solidFill>
                  <a:srgbClr val="FF0000"/>
                </a:solidFill>
              </a:rPr>
              <a:t>age</a:t>
            </a:r>
            <a:r>
              <a:rPr lang="en-US" altLang="zh-TW" dirty="0"/>
              <a:t>, </a:t>
            </a:r>
            <a:r>
              <a:rPr lang="en-US" altLang="zh-TW" dirty="0">
                <a:solidFill>
                  <a:srgbClr val="9900CC"/>
                </a:solidFill>
              </a:rPr>
              <a:t>gender</a:t>
            </a:r>
            <a:r>
              <a:rPr lang="en-US" altLang="zh-TW" dirty="0"/>
              <a:t>):</a:t>
            </a:r>
          </a:p>
          <a:p>
            <a:r>
              <a:rPr lang="en-US" altLang="zh-TW" dirty="0"/>
              <a:t>    print('Name: ' + </a:t>
            </a:r>
            <a:r>
              <a:rPr lang="en-US" altLang="zh-TW" dirty="0">
                <a:solidFill>
                  <a:srgbClr val="0000FF"/>
                </a:solidFill>
              </a:rPr>
              <a:t>name</a:t>
            </a:r>
            <a:r>
              <a:rPr lang="en-US" altLang="zh-TW" dirty="0"/>
              <a:t>, end = ', ')</a:t>
            </a:r>
          </a:p>
          <a:p>
            <a:r>
              <a:rPr lang="en-US" altLang="zh-TW" dirty="0"/>
              <a:t>    print('age: ' + </a:t>
            </a:r>
            <a:r>
              <a:rPr lang="en-US" altLang="zh-TW" dirty="0" err="1"/>
              <a:t>str</a:t>
            </a:r>
            <a:r>
              <a:rPr lang="en-US" altLang="zh-TW" dirty="0"/>
              <a:t>(</a:t>
            </a:r>
            <a:r>
              <a:rPr lang="en-US" altLang="zh-TW" dirty="0">
                <a:solidFill>
                  <a:srgbClr val="FF0000"/>
                </a:solidFill>
              </a:rPr>
              <a:t>age</a:t>
            </a:r>
            <a:r>
              <a:rPr lang="en-US" altLang="zh-TW" dirty="0"/>
              <a:t>), end = ', ')</a:t>
            </a:r>
          </a:p>
          <a:p>
            <a:r>
              <a:rPr lang="en-US" altLang="zh-TW" dirty="0"/>
              <a:t>    print('gender: ' + </a:t>
            </a:r>
            <a:r>
              <a:rPr lang="en-US" altLang="zh-TW" dirty="0">
                <a:solidFill>
                  <a:srgbClr val="9900CC"/>
                </a:solidFill>
              </a:rPr>
              <a:t>gender</a:t>
            </a:r>
            <a:r>
              <a:rPr lang="en-US" altLang="zh-TW" dirty="0"/>
              <a:t>)</a:t>
            </a:r>
          </a:p>
          <a:p>
            <a:endParaRPr lang="en-US" altLang="zh-TW" dirty="0"/>
          </a:p>
          <a:p>
            <a:r>
              <a:rPr lang="en-US" altLang="zh-TW" dirty="0">
                <a:solidFill>
                  <a:schemeClr val="tx1"/>
                </a:solidFill>
              </a:rPr>
              <a:t>person('John', 25, 'Male')</a:t>
            </a:r>
          </a:p>
          <a:p>
            <a:r>
              <a:rPr lang="en-US" altLang="zh-TW" dirty="0">
                <a:solidFill>
                  <a:schemeClr val="tx1"/>
                </a:solidFill>
              </a:rPr>
              <a:t>person('Sandy', 32, 'Female')</a:t>
            </a:r>
          </a:p>
        </p:txBody>
      </p:sp>
      <p:pic>
        <p:nvPicPr>
          <p:cNvPr id="7" name="Picture 2" descr="C:\Users\SHWang\Desktop\高應\碩士\Python\ppt\resources\8_example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0778" y="5301208"/>
            <a:ext cx="4059694" cy="504056"/>
          </a:xfrm>
          <a:prstGeom prst="rect">
            <a:avLst/>
          </a:prstGeom>
          <a:noFill/>
        </p:spPr>
      </p:pic>
      <p:cxnSp>
        <p:nvCxnSpPr>
          <p:cNvPr id="8" name="直線單箭頭接點 7"/>
          <p:cNvCxnSpPr/>
          <p:nvPr/>
        </p:nvCxnSpPr>
        <p:spPr>
          <a:xfrm flipV="1">
            <a:off x="3635896" y="5445224"/>
            <a:ext cx="1124882" cy="1080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/>
          <p:cNvCxnSpPr/>
          <p:nvPr/>
        </p:nvCxnSpPr>
        <p:spPr>
          <a:xfrm flipV="1">
            <a:off x="4112706" y="5680979"/>
            <a:ext cx="648072" cy="72008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>
                <a:latin typeface="+mn-lt"/>
              </a:rPr>
              <a:t>Default parameter value</a:t>
            </a:r>
            <a:endParaRPr lang="zh-TW" altLang="en-US" sz="4000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96788" y="2105136"/>
            <a:ext cx="6863480" cy="3603812"/>
          </a:xfrm>
        </p:spPr>
        <p:txBody>
          <a:bodyPr/>
          <a:lstStyle/>
          <a:p>
            <a:pPr algn="just"/>
            <a:r>
              <a:rPr lang="en-US" altLang="zh-TW" dirty="0" smtClean="0"/>
              <a:t>The </a:t>
            </a:r>
            <a:r>
              <a:rPr lang="en-US" altLang="zh-TW" dirty="0"/>
              <a:t>parameters of </a:t>
            </a:r>
            <a:r>
              <a:rPr lang="en-US" altLang="zh-TW" dirty="0" smtClean="0"/>
              <a:t>a </a:t>
            </a:r>
            <a:r>
              <a:rPr lang="en-US" altLang="zh-TW" dirty="0"/>
              <a:t>function can </a:t>
            </a:r>
            <a:r>
              <a:rPr lang="en-US" altLang="zh-TW" dirty="0" smtClean="0"/>
              <a:t>use default values</a:t>
            </a:r>
            <a:endParaRPr lang="en-US" altLang="zh-TW" dirty="0"/>
          </a:p>
          <a:p>
            <a:pPr lvl="1" algn="just"/>
            <a:r>
              <a:rPr lang="en-US" altLang="zh-TW" dirty="0"/>
              <a:t>If we call </a:t>
            </a:r>
            <a:r>
              <a:rPr lang="en-US" altLang="zh-TW" dirty="0" smtClean="0"/>
              <a:t>a </a:t>
            </a:r>
            <a:r>
              <a:rPr lang="en-US" altLang="zh-TW" dirty="0"/>
              <a:t>function without argument, it </a:t>
            </a:r>
            <a:r>
              <a:rPr lang="en-US" altLang="zh-TW" dirty="0" smtClean="0"/>
              <a:t>can use </a:t>
            </a:r>
            <a:r>
              <a:rPr lang="en-US" altLang="zh-TW" dirty="0"/>
              <a:t>the default </a:t>
            </a:r>
            <a:r>
              <a:rPr lang="en-US" altLang="zh-TW" dirty="0" smtClean="0"/>
              <a:t>value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095023" y="3853021"/>
            <a:ext cx="6697275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altLang="zh-TW" dirty="0"/>
              <a:t>def person(name </a:t>
            </a:r>
            <a:r>
              <a:rPr lang="en-US" altLang="zh-TW" dirty="0">
                <a:solidFill>
                  <a:srgbClr val="0000FF"/>
                </a:solidFill>
              </a:rPr>
              <a:t>= 'Andy'</a:t>
            </a:r>
            <a:r>
              <a:rPr lang="en-US" altLang="zh-TW" dirty="0"/>
              <a:t>, age </a:t>
            </a:r>
            <a:r>
              <a:rPr lang="en-US" altLang="zh-TW" dirty="0">
                <a:solidFill>
                  <a:srgbClr val="0000FF"/>
                </a:solidFill>
              </a:rPr>
              <a:t>= 18</a:t>
            </a:r>
            <a:r>
              <a:rPr lang="en-US" altLang="zh-TW" dirty="0"/>
              <a:t>, gender </a:t>
            </a:r>
            <a:r>
              <a:rPr lang="en-US" altLang="zh-TW" dirty="0">
                <a:solidFill>
                  <a:srgbClr val="0000FF"/>
                </a:solidFill>
              </a:rPr>
              <a:t>= 'Male'</a:t>
            </a:r>
            <a:r>
              <a:rPr lang="en-US" altLang="zh-TW" dirty="0"/>
              <a:t>):</a:t>
            </a:r>
          </a:p>
          <a:p>
            <a:pPr>
              <a:buNone/>
            </a:pPr>
            <a:r>
              <a:rPr lang="en-US" altLang="zh-TW" dirty="0"/>
              <a:t>    print('Name: ' + name, end = ', ')</a:t>
            </a:r>
          </a:p>
          <a:p>
            <a:pPr>
              <a:buNone/>
            </a:pPr>
            <a:r>
              <a:rPr lang="en-US" altLang="zh-TW" dirty="0"/>
              <a:t>    print('age: ' + </a:t>
            </a:r>
            <a:r>
              <a:rPr lang="en-US" altLang="zh-TW" dirty="0" err="1"/>
              <a:t>str</a:t>
            </a:r>
            <a:r>
              <a:rPr lang="en-US" altLang="zh-TW" dirty="0"/>
              <a:t>(age), end = ', ')</a:t>
            </a:r>
          </a:p>
          <a:p>
            <a:pPr>
              <a:buNone/>
            </a:pPr>
            <a:r>
              <a:rPr lang="en-US" altLang="zh-TW" dirty="0"/>
              <a:t>    print('gender: ' + gender)</a:t>
            </a:r>
          </a:p>
          <a:p>
            <a:pPr>
              <a:buNone/>
            </a:pPr>
            <a:endParaRPr lang="en-US" altLang="zh-TW" dirty="0"/>
          </a:p>
          <a:p>
            <a:r>
              <a:rPr lang="en-US" altLang="zh-TW" dirty="0"/>
              <a:t>person</a:t>
            </a:r>
            <a:r>
              <a:rPr lang="en-US" altLang="zh-TW" dirty="0">
                <a:solidFill>
                  <a:schemeClr val="tx1"/>
                </a:solidFill>
              </a:rPr>
              <a:t>() </a:t>
            </a:r>
            <a:r>
              <a:rPr lang="en-US" altLang="zh-TW" dirty="0">
                <a:solidFill>
                  <a:srgbClr val="FF0000"/>
                </a:solidFill>
              </a:rPr>
              <a:t># Name: Andy, age: 18, gender: Male</a:t>
            </a:r>
          </a:p>
          <a:p>
            <a:r>
              <a:rPr lang="en-US" altLang="zh-TW" dirty="0">
                <a:solidFill>
                  <a:schemeClr val="tx1"/>
                </a:solidFill>
              </a:rPr>
              <a:t>person('John', 25, 'Male') </a:t>
            </a:r>
            <a:r>
              <a:rPr lang="en-US" altLang="zh-TW" dirty="0">
                <a:solidFill>
                  <a:srgbClr val="FF0000"/>
                </a:solidFill>
              </a:rPr>
              <a:t># Name: John, age: 25, </a:t>
            </a:r>
            <a:r>
              <a:rPr lang="en-US" altLang="zh-TW" dirty="0" smtClean="0">
                <a:solidFill>
                  <a:srgbClr val="FF0000"/>
                </a:solidFill>
              </a:rPr>
              <a:t>gender: Male</a:t>
            </a:r>
            <a:endParaRPr lang="en-US" altLang="zh-TW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+mn-lt"/>
              </a:rPr>
              <a:t>Default parameter value</a:t>
            </a:r>
            <a:endParaRPr lang="zh-TW" altLang="en-US" sz="4000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1772816"/>
            <a:ext cx="7432002" cy="403633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zh-TW" sz="1800" dirty="0"/>
              <a:t>def </a:t>
            </a:r>
            <a:r>
              <a:rPr lang="en-US" altLang="zh-TW" sz="1800" dirty="0">
                <a:solidFill>
                  <a:srgbClr val="0000FF"/>
                </a:solidFill>
              </a:rPr>
              <a:t>person</a:t>
            </a:r>
            <a:r>
              <a:rPr lang="en-US" altLang="zh-TW" sz="1800" dirty="0"/>
              <a:t>(name = 'Andy', age = 18, gender = 'Male'):</a:t>
            </a:r>
          </a:p>
          <a:p>
            <a:pPr>
              <a:buNone/>
            </a:pPr>
            <a:r>
              <a:rPr lang="en-US" altLang="zh-TW" sz="1800" dirty="0"/>
              <a:t>    print('Name: ' + name, end = ', ')</a:t>
            </a:r>
          </a:p>
          <a:p>
            <a:pPr>
              <a:buNone/>
            </a:pPr>
            <a:r>
              <a:rPr lang="en-US" altLang="zh-TW" sz="1800" dirty="0"/>
              <a:t>    print('age: ' + </a:t>
            </a:r>
            <a:r>
              <a:rPr lang="en-US" altLang="zh-TW" sz="1800" dirty="0" err="1"/>
              <a:t>str</a:t>
            </a:r>
            <a:r>
              <a:rPr lang="en-US" altLang="zh-TW" sz="1800" dirty="0"/>
              <a:t>(age), end = ', ')</a:t>
            </a:r>
          </a:p>
          <a:p>
            <a:pPr>
              <a:buNone/>
            </a:pPr>
            <a:r>
              <a:rPr lang="en-US" altLang="zh-TW" sz="1800" dirty="0"/>
              <a:t>    print('gender: ' + gender)</a:t>
            </a:r>
          </a:p>
          <a:p>
            <a:pPr>
              <a:buNone/>
            </a:pPr>
            <a:r>
              <a:rPr lang="en-US" altLang="zh-TW" sz="1800" dirty="0"/>
              <a:t>person()</a:t>
            </a:r>
          </a:p>
          <a:p>
            <a:pPr>
              <a:buNone/>
            </a:pPr>
            <a:r>
              <a:rPr lang="en-US" altLang="zh-TW" sz="1800" dirty="0"/>
              <a:t>person('Bob')</a:t>
            </a:r>
          </a:p>
          <a:p>
            <a:pPr>
              <a:buNone/>
            </a:pPr>
            <a:r>
              <a:rPr lang="en-US" altLang="zh-TW" sz="1800" dirty="0"/>
              <a:t>person('Maria', 'Female')</a:t>
            </a:r>
          </a:p>
          <a:p>
            <a:pPr>
              <a:buNone/>
            </a:pPr>
            <a:r>
              <a:rPr lang="en-US" altLang="zh-TW" sz="1800" dirty="0">
                <a:solidFill>
                  <a:srgbClr val="FF0000"/>
                </a:solidFill>
              </a:rPr>
              <a:t># The </a:t>
            </a:r>
            <a:r>
              <a:rPr lang="en-US" altLang="zh-TW" sz="1800" dirty="0" smtClean="0">
                <a:solidFill>
                  <a:srgbClr val="FF0000"/>
                </a:solidFill>
              </a:rPr>
              <a:t>arguments will </a:t>
            </a:r>
            <a:r>
              <a:rPr lang="en-US" altLang="zh-TW" sz="1800" dirty="0">
                <a:solidFill>
                  <a:srgbClr val="FF0000"/>
                </a:solidFill>
              </a:rPr>
              <a:t>be </a:t>
            </a:r>
            <a:r>
              <a:rPr lang="en-US" altLang="zh-TW" sz="1800" dirty="0" smtClean="0">
                <a:solidFill>
                  <a:srgbClr val="FF0000"/>
                </a:solidFill>
              </a:rPr>
              <a:t>carried </a:t>
            </a:r>
            <a:r>
              <a:rPr lang="en-US" altLang="zh-TW" sz="1800" dirty="0">
                <a:solidFill>
                  <a:srgbClr val="FF0000"/>
                </a:solidFill>
              </a:rPr>
              <a:t>into </a:t>
            </a:r>
            <a:r>
              <a:rPr lang="en-US" altLang="zh-TW" sz="1800" dirty="0" smtClean="0">
                <a:solidFill>
                  <a:srgbClr val="FF0000"/>
                </a:solidFill>
              </a:rPr>
              <a:t>the function in </a:t>
            </a:r>
            <a:r>
              <a:rPr lang="en-US" altLang="zh-TW" sz="1800" dirty="0">
                <a:solidFill>
                  <a:srgbClr val="FF0000"/>
                </a:solidFill>
              </a:rPr>
              <a:t>order</a:t>
            </a:r>
          </a:p>
          <a:p>
            <a:pPr>
              <a:buNone/>
            </a:pPr>
            <a:r>
              <a:rPr lang="en-US" altLang="zh-TW" sz="1800" dirty="0"/>
              <a:t>person('Maria', </a:t>
            </a:r>
            <a:r>
              <a:rPr lang="en-US" altLang="zh-TW" sz="1800" dirty="0">
                <a:solidFill>
                  <a:srgbClr val="9900CC"/>
                </a:solidFill>
              </a:rPr>
              <a:t>gender = 'Female'</a:t>
            </a:r>
            <a:r>
              <a:rPr lang="en-US" altLang="zh-TW" sz="1800" dirty="0"/>
              <a:t>)</a:t>
            </a:r>
          </a:p>
          <a:p>
            <a:pPr>
              <a:buNone/>
            </a:pPr>
            <a:r>
              <a:rPr lang="en-US" altLang="zh-TW" sz="1800" dirty="0">
                <a:solidFill>
                  <a:srgbClr val="FF0000"/>
                </a:solidFill>
              </a:rPr>
              <a:t># </a:t>
            </a:r>
            <a:r>
              <a:rPr lang="en-US" altLang="zh-TW" sz="1800" dirty="0" smtClean="0">
                <a:solidFill>
                  <a:srgbClr val="FF0000"/>
                </a:solidFill>
              </a:rPr>
              <a:t>Parameter </a:t>
            </a:r>
            <a:r>
              <a:rPr lang="en-US" altLang="zh-TW" sz="1800" dirty="0">
                <a:solidFill>
                  <a:srgbClr val="FF0000"/>
                </a:solidFill>
              </a:rPr>
              <a:t>can be specified when </a:t>
            </a:r>
            <a:r>
              <a:rPr lang="en-US" altLang="zh-TW" sz="1800" dirty="0" smtClean="0">
                <a:solidFill>
                  <a:srgbClr val="FF0000"/>
                </a:solidFill>
              </a:rPr>
              <a:t>calling the function</a:t>
            </a:r>
            <a:endParaRPr lang="zh-TW" altLang="en-US" sz="1800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5</a:t>
            </a:fld>
            <a:endParaRPr lang="zh-TW" altLang="en-US"/>
          </a:p>
        </p:txBody>
      </p:sp>
      <p:pic>
        <p:nvPicPr>
          <p:cNvPr id="2050" name="Picture 2" descr="C:\Users\SHWang\Desktop\高應\碩士\Python\ppt\resources\6_example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1074" y="3101986"/>
            <a:ext cx="4608512" cy="961901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 flipV="1">
            <a:off x="1763688" y="3212976"/>
            <a:ext cx="1887386" cy="72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2123728" y="3501008"/>
            <a:ext cx="1527346" cy="144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3275856" y="3717032"/>
            <a:ext cx="375218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211960" y="3933056"/>
            <a:ext cx="360040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5023" y="476672"/>
            <a:ext cx="6965245" cy="1202485"/>
          </a:xfrm>
        </p:spPr>
        <p:txBody>
          <a:bodyPr>
            <a:normAutofit fontScale="90000"/>
          </a:bodyPr>
          <a:lstStyle/>
          <a:p>
            <a:r>
              <a:rPr lang="en-US" altLang="zh-TW" dirty="0">
                <a:latin typeface="+mn-lt"/>
              </a:rPr>
              <a:t>Immutable and mutable objects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4891" y="1686908"/>
            <a:ext cx="7221394" cy="2121262"/>
          </a:xfrm>
        </p:spPr>
        <p:txBody>
          <a:bodyPr>
            <a:noAutofit/>
          </a:bodyPr>
          <a:lstStyle/>
          <a:p>
            <a:pPr algn="just"/>
            <a:r>
              <a:rPr lang="en-US" altLang="zh-TW" dirty="0" smtClean="0"/>
              <a:t>There are two kinds of objects in Python</a:t>
            </a:r>
          </a:p>
          <a:p>
            <a:pPr lvl="1" algn="just"/>
            <a:r>
              <a:rPr lang="en-US" altLang="zh-TW" dirty="0" smtClean="0"/>
              <a:t>Mutable Object</a:t>
            </a:r>
          </a:p>
          <a:p>
            <a:pPr lvl="2" algn="just"/>
            <a:r>
              <a:rPr lang="en-US" altLang="zh-TW" dirty="0" smtClean="0"/>
              <a:t>list</a:t>
            </a:r>
            <a:r>
              <a:rPr lang="en-US" altLang="zh-TW" dirty="0"/>
              <a:t>, </a:t>
            </a:r>
            <a:r>
              <a:rPr lang="en-US" altLang="zh-TW" dirty="0" err="1"/>
              <a:t>dict</a:t>
            </a:r>
            <a:r>
              <a:rPr lang="en-US" altLang="zh-TW" dirty="0"/>
              <a:t>, set, byte array, user-defined </a:t>
            </a:r>
            <a:r>
              <a:rPr lang="en-US" altLang="zh-TW" dirty="0" smtClean="0"/>
              <a:t>classes</a:t>
            </a:r>
          </a:p>
          <a:p>
            <a:pPr lvl="2" algn="just"/>
            <a:r>
              <a:rPr lang="en-US" altLang="zh-TW" dirty="0"/>
              <a:t>The value of a mutable object can be modified in place after it’s </a:t>
            </a:r>
            <a:r>
              <a:rPr lang="en-US" altLang="zh-TW" dirty="0" smtClean="0"/>
              <a:t>creation</a:t>
            </a:r>
          </a:p>
          <a:p>
            <a:pPr lvl="1" algn="just"/>
            <a:r>
              <a:rPr lang="en-US" altLang="zh-TW" dirty="0"/>
              <a:t>Immutable Object</a:t>
            </a:r>
          </a:p>
          <a:p>
            <a:pPr lvl="2" algn="just"/>
            <a:r>
              <a:rPr lang="en-US" altLang="zh-TW" dirty="0" err="1"/>
              <a:t>int</a:t>
            </a:r>
            <a:r>
              <a:rPr lang="en-US" altLang="zh-TW" dirty="0"/>
              <a:t>, float, long, complex, string tuple, bool</a:t>
            </a:r>
          </a:p>
          <a:p>
            <a:pPr lvl="2" algn="just"/>
            <a:r>
              <a:rPr lang="en-US" altLang="zh-TW" dirty="0"/>
              <a:t>The value of an immutable object cannot be changed</a:t>
            </a:r>
          </a:p>
          <a:p>
            <a:pPr lvl="2" algn="just"/>
            <a:r>
              <a:rPr lang="en-US" altLang="zh-TW" dirty="0" smtClean="0"/>
              <a:t>When </a:t>
            </a:r>
            <a:r>
              <a:rPr lang="en-US" altLang="zh-TW" dirty="0"/>
              <a:t>we attempt to modify an immutable </a:t>
            </a:r>
            <a:r>
              <a:rPr lang="en-US" altLang="zh-TW" dirty="0" smtClean="0"/>
              <a:t>object, </a:t>
            </a:r>
            <a:r>
              <a:rPr lang="en-US" altLang="zh-TW" dirty="0"/>
              <a:t>Python simply gives us a different object </a:t>
            </a:r>
            <a:r>
              <a:rPr lang="en-US" altLang="zh-TW" dirty="0" smtClean="0"/>
              <a:t>instead</a:t>
            </a:r>
            <a:endParaRPr lang="en-US" altLang="zh-TW" dirty="0"/>
          </a:p>
          <a:p>
            <a:pPr lvl="2" algn="just"/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983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>
                <a:latin typeface="+mn-lt"/>
              </a:rPr>
              <a:t>Immutable </a:t>
            </a:r>
            <a:r>
              <a:rPr lang="en-US" altLang="zh-TW" dirty="0" smtClean="0">
                <a:latin typeface="+mn-lt"/>
              </a:rPr>
              <a:t>objects</a:t>
            </a:r>
            <a:endParaRPr lang="zh-TW" altLang="en-US" dirty="0">
              <a:latin typeface="+mn-lt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7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791579" y="2113872"/>
            <a:ext cx="3752460" cy="39703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/>
              <a:t>a = 5</a:t>
            </a:r>
          </a:p>
          <a:p>
            <a:r>
              <a:rPr lang="en-US" altLang="zh-TW" dirty="0">
                <a:solidFill>
                  <a:srgbClr val="FF0000"/>
                </a:solidFill>
              </a:rPr>
              <a:t>#id(obj): Get the memory address</a:t>
            </a:r>
          </a:p>
          <a:p>
            <a:r>
              <a:rPr lang="en-US" altLang="zh-TW" dirty="0">
                <a:solidFill>
                  <a:srgbClr val="C00000"/>
                </a:solidFill>
              </a:rPr>
              <a:t>print</a:t>
            </a:r>
            <a:r>
              <a:rPr lang="en-US" altLang="zh-TW" dirty="0"/>
              <a:t>(‘a ’ + hex(id(a)))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/>
              <a:t>print()</a:t>
            </a:r>
          </a:p>
          <a:p>
            <a:r>
              <a:rPr lang="en-US" altLang="zh-TW" dirty="0"/>
              <a:t>a += 3</a:t>
            </a:r>
          </a:p>
          <a:p>
            <a:r>
              <a:rPr lang="en-US" altLang="zh-TW" dirty="0">
                <a:solidFill>
                  <a:srgbClr val="C00000"/>
                </a:solidFill>
              </a:rPr>
              <a:t>print</a:t>
            </a:r>
            <a:r>
              <a:rPr lang="en-US" altLang="zh-TW" dirty="0"/>
              <a:t>('a ' + hex(id(a)))</a:t>
            </a:r>
          </a:p>
          <a:p>
            <a:r>
              <a:rPr lang="en-US" altLang="zh-TW" dirty="0"/>
              <a:t>print()</a:t>
            </a:r>
          </a:p>
          <a:p>
            <a:r>
              <a:rPr lang="en-US" altLang="zh-TW" dirty="0"/>
              <a:t>b = a</a:t>
            </a:r>
          </a:p>
          <a:p>
            <a:r>
              <a:rPr lang="en-US" altLang="zh-TW" dirty="0">
                <a:solidFill>
                  <a:srgbClr val="C00000"/>
                </a:solidFill>
              </a:rPr>
              <a:t>print</a:t>
            </a:r>
            <a:r>
              <a:rPr lang="en-US" altLang="zh-TW" dirty="0"/>
              <a:t>('a ' + hex(id(b)))</a:t>
            </a:r>
          </a:p>
          <a:p>
            <a:r>
              <a:rPr lang="en-US" altLang="zh-TW" dirty="0">
                <a:solidFill>
                  <a:srgbClr val="C00000"/>
                </a:solidFill>
              </a:rPr>
              <a:t>print</a:t>
            </a:r>
            <a:r>
              <a:rPr lang="en-US" altLang="zh-TW" dirty="0"/>
              <a:t>('b ' + hex(id(b)))</a:t>
            </a:r>
          </a:p>
          <a:p>
            <a:r>
              <a:rPr lang="en-US" altLang="zh-TW" dirty="0"/>
              <a:t>print()</a:t>
            </a:r>
          </a:p>
          <a:p>
            <a:r>
              <a:rPr lang="en-US" altLang="zh-TW" dirty="0"/>
              <a:t>b += 5</a:t>
            </a:r>
          </a:p>
          <a:p>
            <a:r>
              <a:rPr lang="en-US" altLang="zh-TW" dirty="0">
                <a:solidFill>
                  <a:srgbClr val="C00000"/>
                </a:solidFill>
              </a:rPr>
              <a:t>print</a:t>
            </a:r>
            <a:r>
              <a:rPr lang="en-US" altLang="zh-TW" dirty="0"/>
              <a:t>('a ' + hex(id(a)))</a:t>
            </a:r>
          </a:p>
          <a:p>
            <a:r>
              <a:rPr lang="en-US" altLang="zh-TW" dirty="0">
                <a:solidFill>
                  <a:srgbClr val="C00000"/>
                </a:solidFill>
              </a:rPr>
              <a:t>print</a:t>
            </a:r>
            <a:r>
              <a:rPr lang="en-US" altLang="zh-TW" dirty="0"/>
              <a:t>('b ' + hex(id(b)))</a:t>
            </a:r>
          </a:p>
        </p:txBody>
      </p:sp>
      <p:pic>
        <p:nvPicPr>
          <p:cNvPr id="6" name="Picture 2" descr="C:\Users\SHWang\Desktop\高應\碩士\Python\ppt\上課檔案\resources\8_example_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15803" y="2857452"/>
            <a:ext cx="1513072" cy="226473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</p:pic>
      <p:sp>
        <p:nvSpPr>
          <p:cNvPr id="9" name="文字方塊 8"/>
          <p:cNvSpPr txBox="1"/>
          <p:nvPr/>
        </p:nvSpPr>
        <p:spPr>
          <a:xfrm>
            <a:off x="4592034" y="2207927"/>
            <a:ext cx="2070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Output result:</a:t>
            </a:r>
            <a:endParaRPr lang="zh-TW" altLang="en-US" sz="2400" dirty="0"/>
          </a:p>
        </p:txBody>
      </p:sp>
      <p:sp>
        <p:nvSpPr>
          <p:cNvPr id="10" name="文字方塊 9"/>
          <p:cNvSpPr txBox="1"/>
          <p:nvPr/>
        </p:nvSpPr>
        <p:spPr>
          <a:xfrm>
            <a:off x="6053935" y="3159911"/>
            <a:ext cx="2628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a += 3: </a:t>
            </a:r>
            <a:r>
              <a:rPr lang="en-US" altLang="zh-TW" dirty="0" smtClean="0">
                <a:solidFill>
                  <a:srgbClr val="FF0000"/>
                </a:solidFill>
              </a:rPr>
              <a:t>a’s address is changed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6034215" y="3921856"/>
            <a:ext cx="24262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b = a: </a:t>
            </a:r>
            <a:r>
              <a:rPr lang="en-US" altLang="zh-TW" dirty="0" smtClean="0">
                <a:solidFill>
                  <a:srgbClr val="FF0000"/>
                </a:solidFill>
              </a:rPr>
              <a:t>the addresses of a and b are the same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6087929" y="4870646"/>
            <a:ext cx="2372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b += </a:t>
            </a:r>
            <a:r>
              <a:rPr lang="en-US" altLang="zh-TW" dirty="0" smtClean="0">
                <a:solidFill>
                  <a:srgbClr val="FF0000"/>
                </a:solidFill>
              </a:rPr>
              <a:t>5: the address of b is changed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latin typeface="+mn-lt"/>
              </a:rPr>
              <a:t>Mutable </a:t>
            </a:r>
            <a:r>
              <a:rPr lang="en-US" altLang="zh-TW" dirty="0">
                <a:latin typeface="+mn-lt"/>
              </a:rPr>
              <a:t>objects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21954" y="2436501"/>
            <a:ext cx="7129201" cy="1984997"/>
          </a:xfrm>
        </p:spPr>
        <p:txBody>
          <a:bodyPr>
            <a:noAutofit/>
          </a:bodyPr>
          <a:lstStyle/>
          <a:p>
            <a:pPr algn="just"/>
            <a:r>
              <a:rPr lang="en-US" altLang="zh-TW" dirty="0" smtClean="0"/>
              <a:t>The value </a:t>
            </a:r>
            <a:r>
              <a:rPr lang="en-US" altLang="zh-TW" dirty="0"/>
              <a:t>of a mutable object </a:t>
            </a:r>
            <a:r>
              <a:rPr lang="en-US" altLang="zh-TW" dirty="0" smtClean="0"/>
              <a:t>can </a:t>
            </a:r>
            <a:r>
              <a:rPr lang="en-US" altLang="zh-TW" dirty="0"/>
              <a:t>be directly </a:t>
            </a:r>
            <a:r>
              <a:rPr lang="en-US" altLang="zh-TW" dirty="0" smtClean="0"/>
              <a:t>modified</a:t>
            </a:r>
            <a:endParaRPr lang="en-US" altLang="zh-TW" dirty="0"/>
          </a:p>
          <a:p>
            <a:pPr lvl="1" algn="just"/>
            <a:r>
              <a:rPr lang="en-US" altLang="zh-TW" dirty="0"/>
              <a:t>After the </a:t>
            </a:r>
            <a:r>
              <a:rPr lang="en-US" altLang="zh-TW" dirty="0" smtClean="0"/>
              <a:t>value is </a:t>
            </a:r>
            <a:r>
              <a:rPr lang="en-US" altLang="zh-TW" dirty="0"/>
              <a:t>modified, the </a:t>
            </a:r>
            <a:r>
              <a:rPr lang="en-US" altLang="zh-TW" dirty="0" smtClean="0"/>
              <a:t>memory </a:t>
            </a:r>
            <a:r>
              <a:rPr lang="en-US" altLang="zh-TW" dirty="0"/>
              <a:t>address of the object will </a:t>
            </a:r>
            <a:r>
              <a:rPr lang="en-US" altLang="zh-TW" dirty="0" smtClean="0"/>
              <a:t>be the same as before</a:t>
            </a:r>
            <a:endParaRPr lang="en-US" altLang="zh-TW" dirty="0"/>
          </a:p>
          <a:p>
            <a:pPr algn="just"/>
            <a:r>
              <a:rPr lang="en-US" altLang="zh-TW" dirty="0"/>
              <a:t>If two </a:t>
            </a:r>
            <a:r>
              <a:rPr lang="en-US" altLang="zh-TW" dirty="0" smtClean="0"/>
              <a:t>variables refer to the </a:t>
            </a:r>
            <a:r>
              <a:rPr lang="en-US" altLang="zh-TW" dirty="0"/>
              <a:t>same mutable object </a:t>
            </a:r>
            <a:r>
              <a:rPr lang="en-US" altLang="zh-TW" dirty="0" smtClean="0"/>
              <a:t>through a process </a:t>
            </a:r>
            <a:r>
              <a:rPr lang="en-US" altLang="zh-TW" dirty="0"/>
              <a:t>called aliasing </a:t>
            </a:r>
            <a:r>
              <a:rPr lang="en-US" altLang="zh-TW" dirty="0" smtClean="0"/>
              <a:t>(assign </a:t>
            </a:r>
            <a:r>
              <a:rPr lang="en-US" altLang="zh-TW" dirty="0"/>
              <a:t>one variable the value of the other variable)</a:t>
            </a:r>
            <a:endParaRPr lang="en-US" altLang="zh-TW" dirty="0" smtClean="0"/>
          </a:p>
          <a:p>
            <a:pPr lvl="1" algn="just"/>
            <a:r>
              <a:rPr lang="en-US" altLang="zh-TW" dirty="0" smtClean="0"/>
              <a:t>The value of one variable is changed as well as that of the other variable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latin typeface="+mn-lt"/>
              </a:rPr>
              <a:t>Mutable objects</a:t>
            </a:r>
            <a:endParaRPr lang="zh-TW" altLang="en-US" dirty="0">
              <a:latin typeface="+mn-lt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9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1437794" y="2391115"/>
            <a:ext cx="2232248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/>
              <a:t>a = [0, 0]</a:t>
            </a:r>
          </a:p>
          <a:p>
            <a:r>
              <a:rPr lang="en-US" altLang="zh-TW" dirty="0"/>
              <a:t>b = a</a:t>
            </a:r>
          </a:p>
          <a:p>
            <a:r>
              <a:rPr lang="en-US" altLang="zh-TW" dirty="0">
                <a:solidFill>
                  <a:srgbClr val="C00000"/>
                </a:solidFill>
              </a:rPr>
              <a:t>print</a:t>
            </a:r>
            <a:r>
              <a:rPr lang="en-US" altLang="zh-TW" dirty="0"/>
              <a:t>('a ' + hex(id(a)))</a:t>
            </a:r>
          </a:p>
          <a:p>
            <a:r>
              <a:rPr lang="en-US" altLang="zh-TW" dirty="0">
                <a:solidFill>
                  <a:srgbClr val="C00000"/>
                </a:solidFill>
              </a:rPr>
              <a:t>print</a:t>
            </a:r>
            <a:r>
              <a:rPr lang="en-US" altLang="zh-TW" dirty="0"/>
              <a:t>('b ' + hex(id(b)))</a:t>
            </a:r>
          </a:p>
          <a:p>
            <a:r>
              <a:rPr lang="en-US" altLang="zh-TW" dirty="0"/>
              <a:t>print()</a:t>
            </a:r>
          </a:p>
          <a:p>
            <a:r>
              <a:rPr lang="en-US" altLang="zh-TW" dirty="0"/>
              <a:t>b[0] += 1</a:t>
            </a:r>
          </a:p>
          <a:p>
            <a:r>
              <a:rPr lang="en-US" altLang="zh-TW" dirty="0" err="1"/>
              <a:t>b.append</a:t>
            </a:r>
            <a:r>
              <a:rPr lang="en-US" altLang="zh-TW" dirty="0"/>
              <a:t>(2)</a:t>
            </a:r>
          </a:p>
          <a:p>
            <a:r>
              <a:rPr lang="en-US" altLang="zh-TW" dirty="0">
                <a:solidFill>
                  <a:srgbClr val="C00000"/>
                </a:solidFill>
              </a:rPr>
              <a:t>print</a:t>
            </a:r>
            <a:r>
              <a:rPr lang="en-US" altLang="zh-TW" dirty="0"/>
              <a:t>('a ' + hex(id(a)))</a:t>
            </a:r>
          </a:p>
          <a:p>
            <a:r>
              <a:rPr lang="en-US" altLang="zh-TW" dirty="0">
                <a:solidFill>
                  <a:srgbClr val="C00000"/>
                </a:solidFill>
              </a:rPr>
              <a:t>print</a:t>
            </a:r>
            <a:r>
              <a:rPr lang="en-US" altLang="zh-TW" dirty="0"/>
              <a:t>('b ' + hex(id(b)))</a:t>
            </a:r>
          </a:p>
          <a:p>
            <a:r>
              <a:rPr lang="en-US" altLang="zh-TW" dirty="0">
                <a:solidFill>
                  <a:schemeClr val="tx1"/>
                </a:solidFill>
              </a:rPr>
              <a:t>print()</a:t>
            </a:r>
          </a:p>
          <a:p>
            <a:r>
              <a:rPr lang="en-US" altLang="zh-TW" dirty="0">
                <a:solidFill>
                  <a:srgbClr val="C00000"/>
                </a:solidFill>
              </a:rPr>
              <a:t>print</a:t>
            </a:r>
            <a:r>
              <a:rPr lang="en-US" altLang="zh-TW" dirty="0"/>
              <a:t>(a)</a:t>
            </a:r>
          </a:p>
          <a:p>
            <a:r>
              <a:rPr lang="en-US" altLang="zh-TW" dirty="0">
                <a:solidFill>
                  <a:srgbClr val="C00000"/>
                </a:solidFill>
              </a:rPr>
              <a:t>print</a:t>
            </a:r>
            <a:r>
              <a:rPr lang="en-US" altLang="zh-TW" dirty="0"/>
              <a:t>(b)</a:t>
            </a:r>
          </a:p>
        </p:txBody>
      </p:sp>
      <p:pic>
        <p:nvPicPr>
          <p:cNvPr id="5" name="Picture 2" descr="C:\Users\SHWang\Desktop\高應\碩士\Python\ppt\上課檔案\resources\8_example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2585973"/>
            <a:ext cx="1603526" cy="221117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</p:pic>
      <p:sp>
        <p:nvSpPr>
          <p:cNvPr id="8" name="文字方塊 7"/>
          <p:cNvSpPr txBox="1"/>
          <p:nvPr/>
        </p:nvSpPr>
        <p:spPr>
          <a:xfrm>
            <a:off x="5467379" y="3429000"/>
            <a:ext cx="28174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TW" dirty="0" smtClean="0">
                <a:solidFill>
                  <a:srgbClr val="FF0000"/>
                </a:solidFill>
              </a:rPr>
              <a:t>Have </a:t>
            </a:r>
            <a:r>
              <a:rPr lang="en-US" altLang="zh-TW" dirty="0">
                <a:solidFill>
                  <a:srgbClr val="FF0000"/>
                </a:solidFill>
              </a:rPr>
              <a:t>the same address after changing the </a:t>
            </a:r>
            <a:r>
              <a:rPr lang="en-US" altLang="zh-TW" dirty="0" smtClean="0">
                <a:solidFill>
                  <a:srgbClr val="FF0000"/>
                </a:solidFill>
              </a:rPr>
              <a:t>value,</a:t>
            </a:r>
          </a:p>
          <a:p>
            <a:endParaRPr lang="en-US" altLang="zh-TW" dirty="0" smtClean="0">
              <a:solidFill>
                <a:srgbClr val="FF0000"/>
              </a:solidFill>
            </a:endParaRPr>
          </a:p>
          <a:p>
            <a:pPr algn="just"/>
            <a:r>
              <a:rPr lang="en-US" altLang="zh-TW" dirty="0" smtClean="0">
                <a:solidFill>
                  <a:srgbClr val="FF0000"/>
                </a:solidFill>
              </a:rPr>
              <a:t>The values of a and b are the same</a:t>
            </a:r>
            <a:endParaRPr lang="en-US" altLang="zh-TW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10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圖釘">
  <a:themeElements>
    <a:clrScheme name="圖釘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圖釘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圖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2988</TotalTime>
  <Words>1145</Words>
  <Application>Microsoft Office PowerPoint</Application>
  <PresentationFormat>如螢幕大小 (4:3)</PresentationFormat>
  <Paragraphs>192</Paragraphs>
  <Slides>17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8" baseType="lpstr">
      <vt:lpstr>Franklin Gothic Book (Body)</vt:lpstr>
      <vt:lpstr>微軟正黑體</vt:lpstr>
      <vt:lpstr>新細明體</vt:lpstr>
      <vt:lpstr>Arial</vt:lpstr>
      <vt:lpstr>Brush Script MT</vt:lpstr>
      <vt:lpstr>Calibri</vt:lpstr>
      <vt:lpstr>Constantia</vt:lpstr>
      <vt:lpstr>Franklin Gothic Book</vt:lpstr>
      <vt:lpstr>Helvetica</vt:lpstr>
      <vt:lpstr>Rage Italic</vt:lpstr>
      <vt:lpstr>圖釘</vt:lpstr>
      <vt:lpstr>Function (2)</vt:lpstr>
      <vt:lpstr>Objectives</vt:lpstr>
      <vt:lpstr>Arguments &amp; parameters</vt:lpstr>
      <vt:lpstr>Default parameter value</vt:lpstr>
      <vt:lpstr>Default parameter value</vt:lpstr>
      <vt:lpstr>Immutable and mutable objects</vt:lpstr>
      <vt:lpstr>Immutable objects</vt:lpstr>
      <vt:lpstr>Mutable objects</vt:lpstr>
      <vt:lpstr>Mutable objects</vt:lpstr>
      <vt:lpstr>Immutable and mutable objects</vt:lpstr>
      <vt:lpstr>Return data</vt:lpstr>
      <vt:lpstr>Call a function</vt:lpstr>
      <vt:lpstr>Example</vt:lpstr>
      <vt:lpstr>Example</vt:lpstr>
      <vt:lpstr>Source</vt:lpstr>
      <vt:lpstr>Exercise 1</vt:lpstr>
      <vt:lpstr>Exercise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SYWang</dc:creator>
  <cp:lastModifiedBy>lbh</cp:lastModifiedBy>
  <cp:revision>542</cp:revision>
  <dcterms:created xsi:type="dcterms:W3CDTF">2015-06-03T11:45:27Z</dcterms:created>
  <dcterms:modified xsi:type="dcterms:W3CDTF">2023-07-03T08:08:08Z</dcterms:modified>
</cp:coreProperties>
</file>